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1"/>
  </p:notesMasterIdLst>
  <p:sldIdLst>
    <p:sldId id="1520" r:id="rId2"/>
    <p:sldId id="1521" r:id="rId3"/>
    <p:sldId id="1526" r:id="rId4"/>
    <p:sldId id="1527" r:id="rId5"/>
    <p:sldId id="1528" r:id="rId6"/>
    <p:sldId id="1529" r:id="rId7"/>
    <p:sldId id="1530" r:id="rId8"/>
    <p:sldId id="1531" r:id="rId9"/>
    <p:sldId id="1532" r:id="rId10"/>
    <p:sldId id="1533" r:id="rId11"/>
    <p:sldId id="1534" r:id="rId12"/>
    <p:sldId id="1535" r:id="rId13"/>
    <p:sldId id="1536" r:id="rId14"/>
    <p:sldId id="1537" r:id="rId15"/>
    <p:sldId id="1538" r:id="rId16"/>
    <p:sldId id="1539" r:id="rId17"/>
    <p:sldId id="1540" r:id="rId18"/>
    <p:sldId id="1541" r:id="rId19"/>
    <p:sldId id="1542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15385B"/>
    <a:srgbClr val="FF9933"/>
    <a:srgbClr val="E2F0D9"/>
    <a:srgbClr val="B5D2EC"/>
    <a:srgbClr val="2A6F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64" autoAdjust="0"/>
    <p:restoredTop sz="91293" autoAdjust="0"/>
  </p:normalViewPr>
  <p:slideViewPr>
    <p:cSldViewPr snapToGrid="0">
      <p:cViewPr varScale="1">
        <p:scale>
          <a:sx n="98" d="100"/>
          <a:sy n="98" d="100"/>
        </p:scale>
        <p:origin x="58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14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FE14A2-0400-D040-B482-48796898444E}" type="datetimeFigureOut">
              <a:rPr kumimoji="1" lang="ko-KR" altLang="en-US" smtClean="0"/>
              <a:t>2023-05-03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7986F-BA7D-844F-9FFA-41AED4446D9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9469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F7986F-BA7D-844F-9FFA-41AED4446D9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74479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F7986F-BA7D-844F-9FFA-41AED4446D92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3814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F7986F-BA7D-844F-9FFA-41AED4446D92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604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F7986F-BA7D-844F-9FFA-41AED4446D92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632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F7986F-BA7D-844F-9FFA-41AED4446D92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121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F7986F-BA7D-844F-9FFA-41AED4446D92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80356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F7986F-BA7D-844F-9FFA-41AED4446D92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53292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5A80A-876F-43CA-A3A7-0F59DB68F752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152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7A919-577A-49FC-A54D-29B29294F69C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393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7DDA0-4C9B-4B08-8DBB-83BCC6F49FEC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370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48177" y="3771174"/>
            <a:ext cx="5540814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C27B-ACF7-4A4F-B476-41769610F51D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71731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3124201"/>
            <a:ext cx="6620968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A4899-82B4-425E-92F3-3F610DBC9F42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568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CFA3-6B02-48E0-A847-E4DF05A100D1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86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5C51C-7FC7-4929-8B4A-BA8AB8880A5D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870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4DC72-FDDD-4CAE-B7B7-AF1DF05901F7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95618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32454-F9F9-4AE3-81EC-AABE52312539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470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DDB1-0451-458F-BBC9-0EDA841192F3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918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B2A84-C406-4DAC-88CF-4CD24339BA77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067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83AED-62E1-41CD-8413-7BC662412B17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66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D106E-E9F5-4D65-B57A-51D374FE2B22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441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52188-A217-47F0-969A-99BFC26F9140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552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08750B-9849-468D-89FD-5BC8E9F4548E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8993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5DA89-887A-4573-92DA-D715018198FB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150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145A4-4356-45BB-AAE6-D4B330E172DB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80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4000"/>
                </a:schemeClr>
              </a:gs>
              <a:gs pos="73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0000"/>
                </a:schemeClr>
              </a:gs>
              <a:gs pos="66000">
                <a:schemeClr val="accent1">
                  <a:lumMod val="60000"/>
                  <a:lumOff val="40000"/>
                  <a:alpha val="0"/>
                </a:schemeClr>
              </a:gs>
              <a:gs pos="31000">
                <a:schemeClr val="accent1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1000"/>
                </a:schemeClr>
              </a:gs>
              <a:gs pos="75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8000"/>
                </a:schemeClr>
              </a:gs>
              <a:gs pos="72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39D0240-0741-4FFC-94C9-EC12DB8C171A}" type="datetime1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E8B19-8673-4BB3-94B1-A197265558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654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함초롬바탕" panose="02030604000101010101" pitchFamily="18" charset="-127"/>
          <a:ea typeface="함초롬바탕" panose="02030604000101010101" pitchFamily="18" charset="-127"/>
          <a:cs typeface="함초롬바탕" panose="02030604000101010101" pitchFamily="18" charset="-127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395848"/>
            <a:ext cx="9144000" cy="1900238"/>
          </a:xfrm>
          <a:prstGeom prst="rect">
            <a:avLst/>
          </a:prstGeom>
          <a:solidFill>
            <a:srgbClr val="1538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06894" y="2689665"/>
            <a:ext cx="5563399" cy="1367882"/>
          </a:xfrm>
        </p:spPr>
        <p:txBody>
          <a:bodyPr anchor="ctr">
            <a:noAutofit/>
          </a:bodyPr>
          <a:lstStyle/>
          <a:p>
            <a:pPr algn="r"/>
            <a:r>
              <a:rPr lang="en-US" altLang="ko-KR" sz="4400" b="1" dirty="0">
                <a:solidFill>
                  <a:schemeClr val="bg1"/>
                </a:solidFill>
              </a:rPr>
              <a:t>Pillow </a:t>
            </a:r>
            <a:r>
              <a:rPr lang="ko-KR" altLang="en-US" sz="4400" b="1" dirty="0">
                <a:solidFill>
                  <a:schemeClr val="bg1"/>
                </a:solidFill>
              </a:rPr>
              <a:t>기본 명령어 활용</a:t>
            </a:r>
            <a:r>
              <a:rPr lang="en-US" altLang="ko-KR" sz="4400" b="1" dirty="0">
                <a:solidFill>
                  <a:schemeClr val="bg1"/>
                </a:solidFill>
              </a:rPr>
              <a:t/>
            </a:r>
            <a:br>
              <a:rPr lang="en-US" altLang="ko-KR" sz="4400" b="1" dirty="0">
                <a:solidFill>
                  <a:schemeClr val="bg1"/>
                </a:solidFill>
              </a:rPr>
            </a:br>
            <a:r>
              <a:rPr lang="en-US" altLang="ko-KR" sz="2400" dirty="0">
                <a:solidFill>
                  <a:schemeClr val="bg1"/>
                </a:solidFill>
              </a:rPr>
              <a:t>13</a:t>
            </a:r>
            <a:r>
              <a:rPr lang="ko-KR" altLang="en-US" sz="2400" b="1" dirty="0">
                <a:solidFill>
                  <a:schemeClr val="bg1"/>
                </a:solidFill>
              </a:rPr>
              <a:t>주차</a:t>
            </a:r>
            <a:r>
              <a:rPr lang="en-US" altLang="ko-KR" sz="2400" b="1" dirty="0">
                <a:solidFill>
                  <a:schemeClr val="bg1"/>
                </a:solidFill>
              </a:rPr>
              <a:t>_01_02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963092" y="4969568"/>
            <a:ext cx="2818130" cy="1367882"/>
          </a:xfrm>
        </p:spPr>
        <p:txBody>
          <a:bodyPr anchor="b">
            <a:normAutofit/>
          </a:bodyPr>
          <a:lstStyle/>
          <a:p>
            <a:pPr algn="r"/>
            <a:r>
              <a:rPr lang="ko-KR" altLang="en-US" sz="2000" dirty="0">
                <a:solidFill>
                  <a:schemeClr val="tx1"/>
                </a:solidFill>
              </a:rPr>
              <a:t>한 동 대 학 교</a:t>
            </a:r>
            <a:r>
              <a:rPr lang="en-US" altLang="ko-KR" sz="2000" dirty="0">
                <a:solidFill>
                  <a:schemeClr val="tx1"/>
                </a:solidFill>
              </a:rPr>
              <a:t> </a:t>
            </a:r>
            <a:br>
              <a:rPr lang="en-US" altLang="ko-KR" sz="2000" dirty="0">
                <a:solidFill>
                  <a:schemeClr val="tx1"/>
                </a:solidFill>
              </a:rPr>
            </a:br>
            <a:r>
              <a:rPr lang="ko-KR" altLang="en-US" sz="2000" dirty="0">
                <a:solidFill>
                  <a:schemeClr val="tx1"/>
                </a:solidFill>
              </a:rPr>
              <a:t>김경미 교수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0" y="6962361"/>
            <a:ext cx="621196" cy="658416"/>
          </a:xfrm>
          <a:prstGeom prst="rect">
            <a:avLst/>
          </a:prstGeom>
          <a:solidFill>
            <a:srgbClr val="2A6FB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25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Access pixel</a:t>
            </a:r>
            <a:endParaRPr lang="ko-KR" altLang="en-US" dirty="0"/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365760" y="1690688"/>
            <a:ext cx="4842811" cy="4819687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562358" y="1809286"/>
            <a:ext cx="5604978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# show RGB value on a point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"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flower05.jpg")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print(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im.size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px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im.load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print ('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px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[200,100] = ',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px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[200,100])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px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[200,100] = (0,0,0)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print ('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px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[200,100] = (0, 0, 0) --&gt;',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px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[200,100])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im.show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5F70672-54ED-4AD4-8BC3-CD6A262538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077" y="3747503"/>
            <a:ext cx="3569110" cy="26768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5BED0C4-3366-44D5-99A2-403C30EDF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329" y="2301393"/>
            <a:ext cx="4281958" cy="1047290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003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ImageEnhance</a:t>
            </a:r>
            <a:r>
              <a:rPr lang="en-US" altLang="ko-KR" dirty="0"/>
              <a:t> Module(1)</a:t>
            </a:r>
            <a:endParaRPr lang="ko-KR" altLang="en-US" dirty="0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628650" y="2189437"/>
            <a:ext cx="6161256" cy="3316271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746804" y="2363794"/>
            <a:ext cx="5799696" cy="2913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Image,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ImageEnhance</a:t>
            </a:r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im01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("flower01.jpg")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enhancer = 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ImageEnhance.Sharpness</a:t>
            </a:r>
            <a:r>
              <a:rPr lang="en-US" altLang="ko-KR" sz="1600" dirty="0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(im01)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factor = 1 / 4.0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enhancer.enhance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(factor).show("Sharpness", factor)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619A4FE-3197-403A-B0A2-2440FC4FC8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337" y="2112918"/>
            <a:ext cx="2930013" cy="2197510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349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ImageEnhance Module(2)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628650" y="2189437"/>
            <a:ext cx="5487543" cy="3316271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746804" y="2363794"/>
            <a:ext cx="5799696" cy="2894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ImageEnhance</a:t>
            </a:r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("./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handong.jpg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enhance_img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solidFill>
                  <a:schemeClr val="accent2"/>
                </a:solidFill>
                <a:latin typeface="+mn-lt"/>
                <a:ea typeface="+mj-ea"/>
                <a:cs typeface="Times New Roman" panose="02020603050405020304" pitchFamily="18" charset="0"/>
              </a:rPr>
              <a:t>ImageEnhance.Brightness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enhance_img.enhance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(2).show()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0692CD8-ED6D-5449-9CE9-51FCC987BB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394" y="1799526"/>
            <a:ext cx="3617556" cy="239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325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ImageDraw Module(1)</a:t>
            </a:r>
            <a:endParaRPr lang="ko-KR" altLang="en-US" dirty="0"/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258369" y="1707549"/>
            <a:ext cx="6142431" cy="4864745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515043" y="1881907"/>
            <a:ext cx="55842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Image,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ImageDraw</a:t>
            </a:r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im01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("flower02.jpg")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draw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ImageDraw.Draw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(im01)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draw.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line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((0, 0) + im01.size, fill=128)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draw.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line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((0, im01.size[1], im01.size[0], 0), fill=128)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draw.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text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((100, 100), "Beautiful FLOWER!!!!", fill=0)</a:t>
            </a:r>
          </a:p>
          <a:p>
            <a:endParaRPr lang="en-US" altLang="ko-KR" sz="1600" dirty="0" smtClean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smtClean="0">
                <a:latin typeface="+mn-lt"/>
                <a:ea typeface="+mj-ea"/>
                <a:cs typeface="Times New Roman" panose="02020603050405020304" pitchFamily="18" charset="0"/>
              </a:rPr>
              <a:t>im01.show()</a:t>
            </a:r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4986B7-BF6E-4AD9-A4A5-CC5A9A61A7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5366" y="2175386"/>
            <a:ext cx="3215148" cy="2411361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8841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ImageDraw Module(2)</a:t>
            </a:r>
            <a:endParaRPr lang="ko-KR" altLang="en-US" dirty="0"/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188167" y="1802393"/>
            <a:ext cx="6421353" cy="4747493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484710" y="1876787"/>
            <a:ext cx="6303200" cy="44525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Image,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ImageDraw</a:t>
            </a:r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base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("flower01.jpg").convert('RGBA')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txt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Image.new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('RGBA',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base.size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, (255,255,255,0))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d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ImageDraw.Draw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(txt)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# draw text, half opacity</a:t>
            </a:r>
          </a:p>
          <a:p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d.text</a:t>
            </a:r>
            <a:r>
              <a:rPr lang="en-US" altLang="ko-KR" sz="1600" dirty="0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((30, 80), "GOOD MORNING!!!", fill=(255,255,255,128))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# draw text, full opacity</a:t>
            </a:r>
          </a:p>
          <a:p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d.text</a:t>
            </a:r>
            <a:r>
              <a:rPr lang="en-US" altLang="ko-KR" sz="1600" dirty="0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((30, 100), "Everybody", fill=(255,255,255,255))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out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Image.alpha_composite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(base, txt)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out.show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A227B1B-488C-4B72-8C6D-A06667208C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917" y="1623278"/>
            <a:ext cx="3306345" cy="2479759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219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연습문제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6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좋아하는 사진을 </a:t>
            </a:r>
            <a:r>
              <a:rPr lang="en-US" altLang="ko-KR" dirty="0"/>
              <a:t>open </a:t>
            </a:r>
            <a:r>
              <a:rPr lang="ko-KR" altLang="en-US" dirty="0"/>
              <a:t>한다</a:t>
            </a:r>
            <a:endParaRPr lang="en-US" altLang="ko-KR" dirty="0"/>
          </a:p>
          <a:p>
            <a:r>
              <a:rPr lang="en-US" altLang="ko-KR" dirty="0"/>
              <a:t>Crop </a:t>
            </a:r>
            <a:r>
              <a:rPr lang="ko-KR" altLang="en-US" dirty="0"/>
              <a:t>기능을 활용하여 사진의 일부를 </a:t>
            </a:r>
            <a:r>
              <a:rPr lang="en-US" altLang="ko-KR" dirty="0"/>
              <a:t>90</a:t>
            </a:r>
            <a:r>
              <a:rPr lang="ko-KR" altLang="en-US" dirty="0"/>
              <a:t>도 돌린다</a:t>
            </a:r>
            <a:endParaRPr lang="en-US" altLang="ko-KR" dirty="0"/>
          </a:p>
          <a:p>
            <a:r>
              <a:rPr lang="ko-KR" altLang="en-US" dirty="0"/>
              <a:t>사진을 합쳐서 출력한다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23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연습문제 </a:t>
            </a:r>
            <a:r>
              <a:rPr lang="en-US" altLang="ko-KR" dirty="0"/>
              <a:t>1 </a:t>
            </a:r>
            <a:r>
              <a:rPr lang="ko-KR" altLang="en-US" dirty="0"/>
              <a:t>코드</a:t>
            </a:r>
          </a:p>
        </p:txBody>
      </p:sp>
      <p:sp>
        <p:nvSpPr>
          <p:cNvPr id="4" name="AutoShape 6"/>
          <p:cNvSpPr>
            <a:spLocks noChangeArrowheads="1"/>
          </p:cNvSpPr>
          <p:nvPr/>
        </p:nvSpPr>
        <p:spPr bwMode="auto">
          <a:xfrm>
            <a:off x="344246" y="1707549"/>
            <a:ext cx="5083788" cy="4424310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574718" y="1886980"/>
            <a:ext cx="475046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("flower06.jpg")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cs typeface="Times New Roman" panose="02020603050405020304" pitchFamily="18" charset="0"/>
              </a:rPr>
              <a:t>im.show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()</a:t>
            </a: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box1 = (200,200,550,550)</a:t>
            </a: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region1 = </a:t>
            </a:r>
            <a:r>
              <a:rPr lang="en-US" altLang="ko-KR" sz="1600" dirty="0" err="1">
                <a:latin typeface="+mn-lt"/>
                <a:cs typeface="Times New Roman" panose="02020603050405020304" pitchFamily="18" charset="0"/>
              </a:rPr>
              <a:t>im.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cs typeface="Times New Roman" panose="02020603050405020304" pitchFamily="18" charset="0"/>
              </a:rPr>
              <a:t>crop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(</a:t>
            </a:r>
            <a:r>
              <a:rPr lang="en-US" altLang="ko-KR" sz="1600" dirty="0">
                <a:solidFill>
                  <a:srgbClr val="FF6600"/>
                </a:solidFill>
                <a:latin typeface="+mn-lt"/>
                <a:cs typeface="Times New Roman" panose="02020603050405020304" pitchFamily="18" charset="0"/>
              </a:rPr>
              <a:t>box1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)</a:t>
            </a:r>
          </a:p>
          <a:p>
            <a:endParaRPr lang="en-US" altLang="ko-KR" sz="1600" dirty="0">
              <a:latin typeface="+mn-lt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region1 = region1.</a:t>
            </a:r>
            <a:r>
              <a:rPr lang="en-US" altLang="ko-KR" sz="1600" dirty="0">
                <a:solidFill>
                  <a:srgbClr val="FF6600"/>
                </a:solidFill>
                <a:latin typeface="+mn-lt"/>
                <a:cs typeface="Times New Roman" panose="02020603050405020304" pitchFamily="18" charset="0"/>
              </a:rPr>
              <a:t>transpose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(Image.ROTATE_90)</a:t>
            </a:r>
          </a:p>
          <a:p>
            <a:r>
              <a:rPr lang="en-US" altLang="ko-KR" sz="1600" dirty="0" err="1">
                <a:latin typeface="+mn-lt"/>
                <a:cs typeface="Times New Roman" panose="02020603050405020304" pitchFamily="18" charset="0"/>
              </a:rPr>
              <a:t>im.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cs typeface="Times New Roman" panose="02020603050405020304" pitchFamily="18" charset="0"/>
              </a:rPr>
              <a:t>paste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(region1, box1)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im.show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6060F87-DF83-463D-997B-BAF4C4C3BB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720" y="4081615"/>
            <a:ext cx="3229897" cy="242242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488264D-1AF9-4A86-A401-61ABA720AA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652" y="1474777"/>
            <a:ext cx="3175965" cy="2381974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29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강의 요약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Pillow</a:t>
            </a:r>
            <a:r>
              <a:rPr lang="ko-KR" altLang="en-US" dirty="0"/>
              <a:t> 명령어 활용</a:t>
            </a:r>
            <a:endParaRPr lang="en-US" altLang="ko-KR" dirty="0"/>
          </a:p>
          <a:p>
            <a:pPr lvl="1"/>
            <a:r>
              <a:rPr lang="en-US" altLang="ko-KR" dirty="0" smtClean="0"/>
              <a:t>.blend()</a:t>
            </a:r>
          </a:p>
          <a:p>
            <a:pPr lvl="1"/>
            <a:r>
              <a:rPr lang="en-US" altLang="ko-KR" dirty="0" smtClean="0"/>
              <a:t>.transpose()</a:t>
            </a:r>
          </a:p>
          <a:p>
            <a:pPr lvl="1"/>
            <a:r>
              <a:rPr lang="en-US" altLang="ko-KR" dirty="0" smtClean="0"/>
              <a:t>.convert()</a:t>
            </a:r>
          </a:p>
          <a:p>
            <a:pPr lvl="1"/>
            <a:r>
              <a:rPr lang="en-US" altLang="ko-KR" dirty="0" smtClean="0"/>
              <a:t>.Sharpness()</a:t>
            </a:r>
          </a:p>
          <a:p>
            <a:pPr lvl="1"/>
            <a:r>
              <a:rPr lang="en-US" altLang="ko-KR" dirty="0" smtClean="0"/>
              <a:t>.crop()</a:t>
            </a:r>
          </a:p>
          <a:p>
            <a:pPr lvl="1"/>
            <a:r>
              <a:rPr lang="en-US" altLang="ko-KR" dirty="0" smtClean="0"/>
              <a:t>.line()</a:t>
            </a:r>
          </a:p>
          <a:p>
            <a:pPr lvl="1"/>
            <a:r>
              <a:rPr lang="en-US" altLang="ko-KR" dirty="0" smtClean="0"/>
              <a:t>.text()</a:t>
            </a:r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5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목표 달성 질문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</a:rPr>
              <a:t>이미지를 열어서 그림 내에 일정한 텍스트를 쓰려면 어떤 명령어를 사용해야 하는지 </a:t>
            </a:r>
            <a:r>
              <a:rPr lang="ko-KR" altLang="en-US" dirty="0" smtClean="0">
                <a:latin typeface="+mn-ea"/>
              </a:rPr>
              <a:t>기술하시오</a:t>
            </a:r>
            <a:endParaRPr lang="en-US" altLang="ko-KR" dirty="0" smtClean="0">
              <a:latin typeface="+mn-ea"/>
            </a:endParaRPr>
          </a:p>
          <a:p>
            <a:r>
              <a:rPr lang="ko-KR" altLang="en-US" dirty="0">
                <a:latin typeface="+mn-ea"/>
              </a:rPr>
              <a:t>이미지를 열어서 그림 내에 일정한 </a:t>
            </a:r>
            <a:r>
              <a:rPr lang="ko-KR" altLang="en-US" dirty="0" smtClean="0">
                <a:latin typeface="+mn-ea"/>
              </a:rPr>
              <a:t>공간을 잘라내는데  </a:t>
            </a:r>
            <a:r>
              <a:rPr lang="ko-KR" altLang="en-US" dirty="0">
                <a:latin typeface="+mn-ea"/>
              </a:rPr>
              <a:t>어떤 명령어를 </a:t>
            </a:r>
            <a:r>
              <a:rPr lang="ko-KR" altLang="en-US" dirty="0" smtClean="0">
                <a:latin typeface="+mn-ea"/>
              </a:rPr>
              <a:t>사용하는가</a:t>
            </a:r>
            <a:r>
              <a:rPr lang="en-US" altLang="ko-KR" smtClean="0">
                <a:latin typeface="+mn-ea"/>
              </a:rPr>
              <a:t>?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239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400" b="1" dirty="0"/>
              <a:t>감사합니다</a:t>
            </a: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8580B86B-CAB4-9D4C-86D3-F804D735DB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6442" y="5090531"/>
            <a:ext cx="6620968" cy="861420"/>
          </a:xfrm>
        </p:spPr>
        <p:txBody>
          <a:bodyPr>
            <a:normAutofit/>
          </a:bodyPr>
          <a:lstStyle/>
          <a:p>
            <a:r>
              <a:rPr lang="en-US" altLang="ko-KR" sz="900" dirty="0"/>
              <a:t>13</a:t>
            </a:r>
            <a:r>
              <a:rPr lang="ko-KR" altLang="en-US" sz="900" dirty="0"/>
              <a:t>주차</a:t>
            </a:r>
            <a:r>
              <a:rPr lang="en-US" altLang="ko-KR" sz="900" dirty="0"/>
              <a:t>_01_02</a:t>
            </a:r>
            <a:r>
              <a:rPr lang="ko-KR" altLang="en-US" sz="900" dirty="0"/>
              <a:t> </a:t>
            </a:r>
            <a:r>
              <a:rPr lang="en-US" altLang="ko-KR" sz="900" dirty="0"/>
              <a:t>Pillow</a:t>
            </a:r>
            <a:r>
              <a:rPr lang="ko-KR" altLang="en-US" sz="900" dirty="0"/>
              <a:t>기본 명령어 활용</a:t>
            </a:r>
            <a:endParaRPr lang="ko-Kore-KR" altLang="en-US" sz="9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679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학습목표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Pillow</a:t>
            </a:r>
            <a:r>
              <a:rPr lang="ko-KR" altLang="en-US" dirty="0"/>
              <a:t> 다양한 기능 익히기</a:t>
            </a:r>
            <a:endParaRPr lang="en-US" altLang="ko-KR" dirty="0"/>
          </a:p>
          <a:p>
            <a:r>
              <a:rPr lang="en-US" altLang="ko-KR" dirty="0"/>
              <a:t>Pillow</a:t>
            </a:r>
            <a:r>
              <a:rPr lang="ko-KR" altLang="en-US" dirty="0"/>
              <a:t> 다양한 기능 활용하기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88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Blending and writing a file</a:t>
            </a:r>
            <a:endParaRPr lang="ko-KR" altLang="en-US" dirty="0"/>
          </a:p>
        </p:txBody>
      </p:sp>
      <p:sp>
        <p:nvSpPr>
          <p:cNvPr id="13" name="AutoShape 6"/>
          <p:cNvSpPr>
            <a:spLocks noChangeArrowheads="1"/>
          </p:cNvSpPr>
          <p:nvPr/>
        </p:nvSpPr>
        <p:spPr bwMode="auto">
          <a:xfrm>
            <a:off x="612648" y="1690184"/>
            <a:ext cx="4418868" cy="4700138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751349" y="1896558"/>
            <a:ext cx="414146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("flower04.jpg")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im01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("flower05.jpg")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#blend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im_bl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=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Image.blend</a:t>
            </a:r>
            <a:r>
              <a:rPr lang="en-US" altLang="ko-KR" sz="1600" dirty="0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(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im</a:t>
            </a:r>
            <a:r>
              <a:rPr lang="en-US" altLang="ko-KR" sz="1600" dirty="0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, im01, 0.5)</a:t>
            </a:r>
          </a:p>
          <a:p>
            <a:endParaRPr lang="en-US" altLang="ko-KR" sz="1600" dirty="0" smtClean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 smtClean="0">
                <a:latin typeface="+mn-lt"/>
                <a:ea typeface="+mj-ea"/>
                <a:cs typeface="Times New Roman" panose="02020603050405020304" pitchFamily="18" charset="0"/>
              </a:rPr>
              <a:t>im_bl.show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im_bl.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save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('im_blend.jpg')</a:t>
            </a:r>
            <a:endParaRPr lang="en-US" altLang="ko-KR" sz="1600" dirty="0">
              <a:solidFill>
                <a:srgbClr val="FF6600"/>
              </a:solidFill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0" name="모서리가 둥근 사각형 설명선 10"/>
          <p:cNvSpPr/>
          <p:nvPr/>
        </p:nvSpPr>
        <p:spPr>
          <a:xfrm>
            <a:off x="3968140" y="5142116"/>
            <a:ext cx="3658345" cy="1454075"/>
          </a:xfrm>
          <a:prstGeom prst="wedgeRoundRectCallout">
            <a:avLst>
              <a:gd name="adj1" fmla="val -65842"/>
              <a:gd name="adj2" fmla="val -63315"/>
              <a:gd name="adj3" fmla="val 16667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4125728" y="5271841"/>
            <a:ext cx="30143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+mn-lt"/>
              </a:rPr>
              <a:t>2</a:t>
            </a:r>
            <a:r>
              <a:rPr lang="ko-KR" altLang="en-US" sz="1600" dirty="0">
                <a:latin typeface="+mn-lt"/>
              </a:rPr>
              <a:t>개 파일의 모드와 </a:t>
            </a:r>
            <a:r>
              <a:rPr lang="en-US" altLang="ko-KR" sz="1600" dirty="0">
                <a:latin typeface="+mn-lt"/>
              </a:rPr>
              <a:t/>
            </a:r>
            <a:br>
              <a:rPr lang="en-US" altLang="ko-KR" sz="1600" dirty="0">
                <a:latin typeface="+mn-lt"/>
              </a:rPr>
            </a:br>
            <a:r>
              <a:rPr lang="ko-KR" altLang="en-US" sz="1600" dirty="0">
                <a:latin typeface="+mn-lt"/>
              </a:rPr>
              <a:t>픽셀</a:t>
            </a:r>
            <a:r>
              <a:rPr lang="en-US" altLang="ko-KR" sz="1600" dirty="0">
                <a:latin typeface="+mn-lt"/>
              </a:rPr>
              <a:t> </a:t>
            </a:r>
            <a:r>
              <a:rPr lang="ko-KR" altLang="en-US" sz="1600" dirty="0">
                <a:latin typeface="+mn-lt"/>
              </a:rPr>
              <a:t>크기가 동일해야 한다</a:t>
            </a:r>
            <a:endParaRPr lang="en-US" altLang="ko-KR" sz="1600" dirty="0">
              <a:latin typeface="+mn-lt"/>
            </a:endParaRPr>
          </a:p>
          <a:p>
            <a:r>
              <a:rPr lang="en-US" altLang="ko-KR" sz="1600" dirty="0">
                <a:latin typeface="+mn-lt"/>
              </a:rPr>
              <a:t>3</a:t>
            </a:r>
            <a:r>
              <a:rPr lang="ko-KR" altLang="en-US" sz="1600" dirty="0">
                <a:latin typeface="+mn-lt"/>
              </a:rPr>
              <a:t>번째 값은 </a:t>
            </a:r>
            <a:r>
              <a:rPr lang="en-US" altLang="ko-KR" sz="1600" dirty="0">
                <a:latin typeface="+mn-lt"/>
              </a:rPr>
              <a:t>2</a:t>
            </a:r>
            <a:r>
              <a:rPr lang="ko-KR" altLang="en-US" sz="1600" dirty="0">
                <a:latin typeface="+mn-lt"/>
              </a:rPr>
              <a:t>개 파일</a:t>
            </a:r>
            <a:r>
              <a:rPr lang="en-US" altLang="ko-KR" sz="1600" dirty="0">
                <a:latin typeface="+mn-lt"/>
              </a:rPr>
              <a:t/>
            </a:r>
            <a:br>
              <a:rPr lang="en-US" altLang="ko-KR" sz="1600" dirty="0">
                <a:latin typeface="+mn-lt"/>
              </a:rPr>
            </a:br>
            <a:r>
              <a:rPr lang="ko-KR" altLang="en-US" sz="1600" dirty="0" err="1">
                <a:latin typeface="+mn-lt"/>
              </a:rPr>
              <a:t>블렌드</a:t>
            </a:r>
            <a:r>
              <a:rPr lang="ko-KR" altLang="en-US" sz="1600" dirty="0">
                <a:latin typeface="+mn-lt"/>
              </a:rPr>
              <a:t> 되는 정도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80B15D1-2C52-40EA-812B-66FC8A8709B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217" y="1958761"/>
            <a:ext cx="3559277" cy="2669458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4905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>
                <a:solidFill>
                  <a:srgbClr val="FF0000"/>
                </a:solidFill>
              </a:rPr>
              <a:t>Cutting, transposing, pasting 1</a:t>
            </a:r>
            <a:endParaRPr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484710" y="1681222"/>
            <a:ext cx="4784066" cy="4037606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808717" y="1999136"/>
            <a:ext cx="5595716" cy="342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("./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handong.jpg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 print(“</a:t>
            </a:r>
            <a:r>
              <a:rPr lang="ko-KR" altLang="en-US" sz="1600" dirty="0">
                <a:latin typeface="+mn-lt"/>
                <a:ea typeface="+mj-ea"/>
                <a:cs typeface="Times New Roman" panose="02020603050405020304" pitchFamily="18" charset="0"/>
              </a:rPr>
              <a:t>파일을 열 수 없습니다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.”)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 smtClean="0">
                <a:latin typeface="+mn-lt"/>
                <a:ea typeface="+mj-ea"/>
                <a:cs typeface="Times New Roman" panose="02020603050405020304" pitchFamily="18" charset="0"/>
              </a:rPr>
              <a:t>img.show</a:t>
            </a:r>
            <a:r>
              <a:rPr lang="en-US" altLang="ko-KR" sz="1600" dirty="0" smtClean="0">
                <a:latin typeface="+mn-lt"/>
                <a:ea typeface="+mj-ea"/>
                <a:cs typeface="Times New Roman" panose="02020603050405020304" pitchFamily="18" charset="0"/>
              </a:rPr>
              <a:t>()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crop_img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img.</a:t>
            </a:r>
            <a:r>
              <a:rPr lang="en-US" altLang="ko-KR" sz="1600" dirty="0" err="1">
                <a:solidFill>
                  <a:schemeClr val="accent2"/>
                </a:solidFill>
                <a:latin typeface="+mn-lt"/>
                <a:ea typeface="+mj-ea"/>
                <a:cs typeface="Times New Roman" panose="02020603050405020304" pitchFamily="18" charset="0"/>
              </a:rPr>
              <a:t>crop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((50,50,200,200))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crop_img.show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5" name="그림 4" descr="실외, 자연, 구름, 일이(가) 표시된 사진&#10;&#10;자동 생성된 설명">
            <a:extLst>
              <a:ext uri="{FF2B5EF4-FFF2-40B4-BE49-F238E27FC236}">
                <a16:creationId xmlns:a16="http://schemas.microsoft.com/office/drawing/2014/main" id="{596DDB68-7D33-014B-8494-23414D31F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482" y="3943990"/>
            <a:ext cx="2411761" cy="2411761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D6FDB01-5B8C-B642-93F2-35B5A3F042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23052" y="941884"/>
            <a:ext cx="2292648" cy="341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715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Cutting, transposing, pasting 2</a:t>
            </a:r>
            <a:endParaRPr lang="ko-KR" altLang="en-US" sz="3600" dirty="0"/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728572" y="1589337"/>
            <a:ext cx="4942653" cy="4030878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1046634" y="1853248"/>
            <a:ext cx="5595716" cy="2894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try:</a:t>
            </a:r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("./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handong.jpg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     print(“</a:t>
            </a:r>
            <a:r>
              <a:rPr lang="ko-KR" altLang="en-US" sz="1600" dirty="0">
                <a:latin typeface="+mn-lt"/>
                <a:cs typeface="Times New Roman" panose="02020603050405020304" pitchFamily="18" charset="0"/>
              </a:rPr>
              <a:t>파일을 열 수 없습니다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.”)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trans_img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img.</a:t>
            </a:r>
            <a:r>
              <a:rPr lang="en-US" altLang="ko-KR" sz="1600" dirty="0" err="1">
                <a:solidFill>
                  <a:schemeClr val="accent2"/>
                </a:solidFill>
                <a:latin typeface="+mn-lt"/>
                <a:ea typeface="+mj-ea"/>
                <a:cs typeface="Times New Roman" panose="02020603050405020304" pitchFamily="18" charset="0"/>
              </a:rPr>
              <a:t>transpose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(Image.ROTATE_90)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trans_img.show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D6FDB01-5B8C-B642-93F2-35B5A3F042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405" y="1858545"/>
            <a:ext cx="2521849" cy="3761670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046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Cutting, transposing, pasting 3</a:t>
            </a:r>
            <a:endParaRPr lang="ko-KR" altLang="en-US" sz="3600" dirty="0"/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394881" y="1699341"/>
            <a:ext cx="4784066" cy="4037606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763803" y="2068274"/>
            <a:ext cx="5595716" cy="2894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 img1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("./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handong.jpg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 img2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("./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dog.jpg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     print(“</a:t>
            </a:r>
            <a:r>
              <a:rPr lang="ko-KR" altLang="en-US" sz="1600" dirty="0">
                <a:latin typeface="+mn-lt"/>
                <a:cs typeface="Times New Roman" panose="02020603050405020304" pitchFamily="18" charset="0"/>
              </a:rPr>
              <a:t>파일을 열 수 없습니다</a:t>
            </a:r>
            <a:r>
              <a:rPr lang="en-US" altLang="ko-KR" sz="1600" dirty="0">
                <a:latin typeface="+mn-lt"/>
                <a:cs typeface="Times New Roman" panose="02020603050405020304" pitchFamily="18" charset="0"/>
              </a:rPr>
              <a:t>.”)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</a:t>
            </a:r>
          </a:p>
          <a:p>
            <a:r>
              <a:rPr lang="en-US" altLang="ko-KR" sz="1600" smtClean="0">
                <a:latin typeface="+mn-lt"/>
                <a:ea typeface="+mj-ea"/>
                <a:cs typeface="Times New Roman" panose="02020603050405020304" pitchFamily="18" charset="0"/>
              </a:rPr>
              <a:t>Image.</a:t>
            </a:r>
            <a:r>
              <a:rPr lang="en-US" altLang="ko-KR" sz="1600" smtClean="0">
                <a:solidFill>
                  <a:schemeClr val="accent2"/>
                </a:solidFill>
                <a:latin typeface="+mn-lt"/>
                <a:ea typeface="+mj-ea"/>
                <a:cs typeface="Times New Roman" panose="02020603050405020304" pitchFamily="18" charset="0"/>
              </a:rPr>
              <a:t>paste</a:t>
            </a:r>
            <a:r>
              <a:rPr lang="en-US" altLang="ko-KR" sz="1600" dirty="0" smtClean="0">
                <a:latin typeface="+mn-lt"/>
                <a:ea typeface="+mj-ea"/>
                <a:cs typeface="Times New Roman" panose="02020603050405020304" pitchFamily="18" charset="0"/>
              </a:rPr>
              <a:t>(img1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, img2, (50, 125))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img1.show()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DE2A51-B120-B142-8A49-5B6FCFC0F5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5595" y="2603503"/>
            <a:ext cx="3896716" cy="2599627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023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Cutting, transposing, pasting 4</a:t>
            </a:r>
            <a:endParaRPr lang="ko-KR" altLang="en-US" sz="3600" dirty="0"/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151688" y="1582609"/>
            <a:ext cx="5110975" cy="4487452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244156" y="1768024"/>
            <a:ext cx="559571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("flower04.jpg")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# crop,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tranpose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, paste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box1 = (100,100,500,500) 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region1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im.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crop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</a:t>
            </a:r>
            <a:r>
              <a:rPr lang="en-US" altLang="ko-KR" sz="1600" dirty="0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box1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region1 = region1.</a:t>
            </a:r>
            <a:r>
              <a:rPr lang="en-US" altLang="ko-KR" sz="1600" dirty="0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transpose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(Image.ROTATE_180)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im.</a:t>
            </a:r>
            <a:r>
              <a:rPr lang="en-US" altLang="ko-KR" sz="1600" dirty="0" err="1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paste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(region1, box1)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                   </a:t>
            </a:r>
          </a:p>
          <a:p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im.show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FFAFD7C-D0E9-466C-9A71-DDE533E371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104" y="2123768"/>
            <a:ext cx="3764524" cy="2823393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1629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Color transforms 1</a:t>
            </a:r>
            <a:endParaRPr lang="ko-KR" altLang="en-US" dirty="0"/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612648" y="1690184"/>
            <a:ext cx="4418868" cy="4433214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818285" y="1853248"/>
            <a:ext cx="4326401" cy="368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im01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("flower05.jpg")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de-DE" altLang="ko-KR" sz="1600" dirty="0">
                <a:latin typeface="+mn-lt"/>
                <a:ea typeface="+mj-ea"/>
                <a:cs typeface="Times New Roman" panose="02020603050405020304" pitchFamily="18" charset="0"/>
              </a:rPr>
              <a:t>im01.show()</a:t>
            </a:r>
          </a:p>
          <a:p>
            <a:endParaRPr lang="de-DE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de-DE" altLang="ko-KR" sz="1600" dirty="0">
                <a:latin typeface="+mn-lt"/>
                <a:ea typeface="+mj-ea"/>
                <a:cs typeface="Times New Roman" panose="02020603050405020304" pitchFamily="18" charset="0"/>
              </a:rPr>
              <a:t>im_L = im01.</a:t>
            </a:r>
            <a:r>
              <a:rPr lang="de-DE" altLang="ko-KR" sz="1600" dirty="0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convert</a:t>
            </a:r>
            <a:r>
              <a:rPr lang="de-DE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("L")</a:t>
            </a:r>
          </a:p>
          <a:p>
            <a:r>
              <a:rPr lang="de-DE" altLang="ko-KR" sz="1600" dirty="0">
                <a:latin typeface="+mn-lt"/>
                <a:ea typeface="+mj-ea"/>
                <a:cs typeface="Times New Roman" panose="02020603050405020304" pitchFamily="18" charset="0"/>
              </a:rPr>
              <a:t>im_L.show()</a:t>
            </a:r>
          </a:p>
          <a:p>
            <a:endParaRPr lang="de-DE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de-DE" altLang="ko-KR" sz="1600" dirty="0">
                <a:latin typeface="+mn-lt"/>
                <a:ea typeface="+mj-ea"/>
                <a:cs typeface="Times New Roman" panose="02020603050405020304" pitchFamily="18" charset="0"/>
              </a:rPr>
              <a:t>im_R = im01.</a:t>
            </a:r>
            <a:r>
              <a:rPr lang="de-DE" altLang="ko-KR" sz="1600" dirty="0">
                <a:solidFill>
                  <a:srgbClr val="FF6600"/>
                </a:solidFill>
                <a:latin typeface="+mn-lt"/>
                <a:ea typeface="+mj-ea"/>
                <a:cs typeface="Times New Roman" panose="02020603050405020304" pitchFamily="18" charset="0"/>
              </a:rPr>
              <a:t>convert</a:t>
            </a:r>
            <a:r>
              <a:rPr lang="de-DE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("1")</a:t>
            </a:r>
          </a:p>
          <a:p>
            <a:r>
              <a:rPr lang="de-DE" altLang="ko-KR" sz="1600" dirty="0">
                <a:latin typeface="+mn-lt"/>
                <a:ea typeface="+mj-ea"/>
                <a:cs typeface="Times New Roman" panose="02020603050405020304" pitchFamily="18" charset="0"/>
              </a:rPr>
              <a:t>im_R.show()</a:t>
            </a:r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BF7675E-D13A-40AE-9681-29F5D15640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633" y="4262284"/>
            <a:ext cx="2259442" cy="169458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6AC9B5F-30F8-4B9F-86F3-99B1E31B58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384" y="4262284"/>
            <a:ext cx="2259442" cy="169458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6344082-457A-4B64-8CDC-CF2643E3EFB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489" y="2200716"/>
            <a:ext cx="2471616" cy="1853712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531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Color transforms 2</a:t>
            </a:r>
            <a:endParaRPr lang="ko-KR" altLang="en-US" dirty="0"/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612648" y="1690184"/>
            <a:ext cx="4418868" cy="4123587"/>
          </a:xfrm>
          <a:prstGeom prst="roundRect">
            <a:avLst>
              <a:gd name="adj" fmla="val 12000"/>
            </a:avLst>
          </a:prstGeom>
          <a:noFill/>
          <a:ln w="1905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ko-KR" alt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797582" y="1988802"/>
            <a:ext cx="4326401" cy="3663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ts val="2000"/>
              </a:lnSpc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from PIL import Image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try: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img1 =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Image.open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("./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dog.jpg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")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except </a:t>
            </a:r>
            <a:r>
              <a:rPr lang="en-US" altLang="ko-KR" sz="1600" dirty="0" err="1">
                <a:latin typeface="+mn-lt"/>
                <a:ea typeface="+mj-ea"/>
                <a:cs typeface="Times New Roman" panose="02020603050405020304" pitchFamily="18" charset="0"/>
              </a:rPr>
              <a:t>IOError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as err: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    print("unable to load image")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convert_img1 = img1.</a:t>
            </a:r>
            <a:r>
              <a:rPr lang="en-US" altLang="ko-KR" sz="1600" dirty="0">
                <a:solidFill>
                  <a:schemeClr val="accent2"/>
                </a:solidFill>
                <a:latin typeface="+mn-lt"/>
                <a:ea typeface="+mj-ea"/>
                <a:cs typeface="Times New Roman" panose="02020603050405020304" pitchFamily="18" charset="0"/>
              </a:rPr>
              <a:t>convert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('L')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convert_img2 = img1.</a:t>
            </a:r>
            <a:r>
              <a:rPr lang="en-US" altLang="ko-KR" sz="1600" dirty="0">
                <a:solidFill>
                  <a:schemeClr val="accent2"/>
                </a:solidFill>
                <a:latin typeface="+mn-lt"/>
                <a:ea typeface="+mj-ea"/>
                <a:cs typeface="Times New Roman" panose="02020603050405020304" pitchFamily="18" charset="0"/>
              </a:rPr>
              <a:t>convert</a:t>
            </a:r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('RGB')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convert_img1.show()</a:t>
            </a:r>
          </a:p>
          <a:p>
            <a:r>
              <a:rPr lang="en-US" altLang="ko-KR" sz="1600" dirty="0">
                <a:latin typeface="+mn-lt"/>
                <a:ea typeface="+mj-ea"/>
                <a:cs typeface="Times New Roman" panose="02020603050405020304" pitchFamily="18" charset="0"/>
              </a:rPr>
              <a:t>convert_img2.show()</a:t>
            </a:r>
          </a:p>
          <a:p>
            <a:endParaRPr lang="en-US" altLang="ko-KR" sz="1600" dirty="0">
              <a:latin typeface="+mn-lt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7" name="그림 6" descr="실내, 하얀색, 포유류, 보는이(가) 표시된 사진&#10;&#10;자동 생성된 설명">
            <a:extLst>
              <a:ext uri="{FF2B5EF4-FFF2-40B4-BE49-F238E27FC236}">
                <a16:creationId xmlns:a16="http://schemas.microsoft.com/office/drawing/2014/main" id="{1E92B69E-31CF-EF43-A742-9F772DF4D2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959" y="1826214"/>
            <a:ext cx="3427597" cy="1945050"/>
          </a:xfrm>
          <a:prstGeom prst="rect">
            <a:avLst/>
          </a:prstGeom>
        </p:spPr>
      </p:pic>
      <p:pic>
        <p:nvPicPr>
          <p:cNvPr id="11" name="그림 10" descr="포유류, 실내, 하얀색, 개이(가) 표시된 사진&#10;&#10;자동 생성된 설명">
            <a:extLst>
              <a:ext uri="{FF2B5EF4-FFF2-40B4-BE49-F238E27FC236}">
                <a16:creationId xmlns:a16="http://schemas.microsoft.com/office/drawing/2014/main" id="{B92E75B5-9E9E-E04A-AED7-6078C1FFD0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959" y="3950718"/>
            <a:ext cx="3463382" cy="1945051"/>
          </a:xfrm>
          <a:prstGeom prst="rect">
            <a:avLst/>
          </a:prstGeom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7E8B19-8673-4BB3-94B1-A197265558E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1775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이온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이온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tint val="100000"/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{A2F3C0EA-8887-A744-A020-3D5CFD5766E6}tf10001062</Template>
  <TotalTime>6494</TotalTime>
  <Words>842</Words>
  <Application>Microsoft Office PowerPoint</Application>
  <PresentationFormat>화면 슬라이드 쇼(4:3)</PresentationFormat>
  <Paragraphs>241</Paragraphs>
  <Slides>19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맑은 고딕</vt:lpstr>
      <vt:lpstr>함초롬바탕</vt:lpstr>
      <vt:lpstr>Arial</vt:lpstr>
      <vt:lpstr>Century Gothic</vt:lpstr>
      <vt:lpstr>Times New Roman</vt:lpstr>
      <vt:lpstr>Wingdings 3</vt:lpstr>
      <vt:lpstr>이온</vt:lpstr>
      <vt:lpstr>Pillow 기본 명령어 활용 13주차_01_02</vt:lpstr>
      <vt:lpstr>학습목표</vt:lpstr>
      <vt:lpstr>Blending and writing a file</vt:lpstr>
      <vt:lpstr>Cutting, transposing, pasting 1</vt:lpstr>
      <vt:lpstr>Cutting, transposing, pasting 2</vt:lpstr>
      <vt:lpstr>Cutting, transposing, pasting 3</vt:lpstr>
      <vt:lpstr>Cutting, transposing, pasting 4</vt:lpstr>
      <vt:lpstr>Color transforms 1</vt:lpstr>
      <vt:lpstr>Color transforms 2</vt:lpstr>
      <vt:lpstr>Access pixel</vt:lpstr>
      <vt:lpstr>ImageEnhance Module(1)</vt:lpstr>
      <vt:lpstr>ImageEnhance Module(2)</vt:lpstr>
      <vt:lpstr>ImageDraw Module(1)</vt:lpstr>
      <vt:lpstr>ImageDraw Module(2)</vt:lpstr>
      <vt:lpstr>연습문제 1</vt:lpstr>
      <vt:lpstr>연습문제 1 코드</vt:lpstr>
      <vt:lpstr>강의 요약</vt:lpstr>
      <vt:lpstr>목표 달성 질문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파이썬 소개와 설치</dc:title>
  <dc:creator>김경미 한동대</dc:creator>
  <cp:lastModifiedBy>user</cp:lastModifiedBy>
  <cp:revision>601</cp:revision>
  <dcterms:created xsi:type="dcterms:W3CDTF">2015-11-07T02:06:58Z</dcterms:created>
  <dcterms:modified xsi:type="dcterms:W3CDTF">2023-05-03T14:13:09Z</dcterms:modified>
</cp:coreProperties>
</file>

<file path=docProps/thumbnail.jpeg>
</file>